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74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69" r:id="rId14"/>
    <p:sldId id="273" r:id="rId15"/>
    <p:sldId id="275" r:id="rId16"/>
    <p:sldId id="276" r:id="rId17"/>
    <p:sldId id="258" r:id="rId18"/>
    <p:sldId id="262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4994" autoAdjust="0"/>
  </p:normalViewPr>
  <p:slideViewPr>
    <p:cSldViewPr snapToGrid="0">
      <p:cViewPr varScale="1">
        <p:scale>
          <a:sx n="101" d="100"/>
          <a:sy n="101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30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81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79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33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60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90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85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52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5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49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10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9E6D-AE43-4172-B695-F76818679B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C2D5-5B84-4C8A-8FBA-C0BABF8EE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40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.briop.ru/data/23674/d71cc81bc66cbe9d2e2572bb8d95c709.pdf" TargetMode="External"/><Relationship Id="rId2" Type="http://schemas.openxmlformats.org/officeDocument/2006/relationships/hyperlink" Target="http://my.briop.ru/data/23674/f0ae0d69258561010e56257c846d4ffd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y.briop.ru/data/23674/94af59dfd2794bede45f6d4ce3b5889b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300" y="469900"/>
            <a:ext cx="9144000" cy="2501900"/>
          </a:xfrm>
        </p:spPr>
        <p:txBody>
          <a:bodyPr>
            <a:normAutofit/>
          </a:bodyPr>
          <a:lstStyle/>
          <a:p>
            <a:r>
              <a:rPr lang="ru-RU" sz="3600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</a:t>
            </a:r>
            <a:r>
              <a:rPr lang="ru-RU" sz="3600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 </a:t>
            </a:r>
            <a:r>
              <a:rPr lang="ru-RU" sz="3600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«БИЧУРСКАЯ ДЮСШ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049" y="3316971"/>
            <a:ext cx="7144881" cy="227133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Самоонализ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Тренера-преподавателя по футболу</a:t>
            </a:r>
          </a:p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Утенкова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Владимира Петровича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o-dy.buryatschool.ru/upload/buryascdo_dy_new/images/thumb/6e/82/6e82f2a849f92956a7cfba4afac9916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56" y="243857"/>
            <a:ext cx="1483117" cy="14705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92158" y="6110824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с.Бичура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i="1" dirty="0"/>
          </a:p>
        </p:txBody>
      </p:sp>
      <p:pic>
        <p:nvPicPr>
          <p:cNvPr id="2050" name="Picture 2" descr="C:\Users\дюсш\Desktop\все со стола\РАБОЧИЙ СТОЛ\САЙТ ДО_ДУ\фото тренеров\20180402_102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7" y="2259863"/>
            <a:ext cx="3723230" cy="367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54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и достижения воспитанников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406916"/>
              </p:ext>
            </p:extLst>
          </p:nvPr>
        </p:nvGraphicFramePr>
        <p:xfrm>
          <a:off x="235131" y="1690686"/>
          <a:ext cx="11639005" cy="415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526">
                  <a:extLst>
                    <a:ext uri="{9D8B030D-6E8A-4147-A177-3AD203B41FA5}">
                      <a16:colId xmlns:a16="http://schemas.microsoft.com/office/drawing/2014/main" xmlns="" val="3130231965"/>
                    </a:ext>
                  </a:extLst>
                </a:gridCol>
                <a:gridCol w="5251269">
                  <a:extLst>
                    <a:ext uri="{9D8B030D-6E8A-4147-A177-3AD203B41FA5}">
                      <a16:colId xmlns:a16="http://schemas.microsoft.com/office/drawing/2014/main" xmlns="" val="376085033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xmlns="" val="4041866511"/>
                    </a:ext>
                  </a:extLst>
                </a:gridCol>
                <a:gridCol w="2612572">
                  <a:extLst>
                    <a:ext uri="{9D8B030D-6E8A-4147-A177-3AD203B41FA5}">
                      <a16:colId xmlns:a16="http://schemas.microsoft.com/office/drawing/2014/main" xmlns="" val="3618493730"/>
                    </a:ext>
                  </a:extLst>
                </a:gridCol>
                <a:gridCol w="1436913">
                  <a:extLst>
                    <a:ext uri="{9D8B030D-6E8A-4147-A177-3AD203B41FA5}">
                      <a16:colId xmlns:a16="http://schemas.microsoft.com/office/drawing/2014/main" xmlns="" val="4022761571"/>
                    </a:ext>
                  </a:extLst>
                </a:gridCol>
              </a:tblGrid>
              <a:tr h="9480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мероприятия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 ОУ, районный, республиканский,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507586"/>
                  </a:ext>
                </a:extLst>
              </a:tr>
              <a:tr h="983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20-21  марта 2020 г	20-21  марта 2020 г. Открытого первенства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ДЮСШ по мини-футболу среди юношей и девушек 2006 г.р. и младше,  посвященному памяти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войнов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афганцев. Девушки.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	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20-21  марта 2020 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6107479"/>
                  </a:ext>
                </a:extLst>
              </a:tr>
              <a:tr h="983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 Республиканский этап общероссийского проекта «Мини футбол – в школу» среди юношей 2005-2006г.р.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п.Иволгинск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  Иволгинского района , республика Бурятия.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07.02.2021 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1945742"/>
                  </a:ext>
                </a:extLst>
              </a:tr>
              <a:tr h="983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 турнир по мини-футболу среди юношей 2005-2006г.р. посвященный празднику белого месяца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САГААЛГАН 2021»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п.Иволгинск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Иволгинского района , республика Бурятия. Юноши.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13.02.2021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71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5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2" y="404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спортивных разрядов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0621859"/>
              </p:ext>
            </p:extLst>
          </p:nvPr>
        </p:nvGraphicFramePr>
        <p:xfrm>
          <a:off x="352695" y="1933302"/>
          <a:ext cx="11430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396">
                  <a:extLst>
                    <a:ext uri="{9D8B030D-6E8A-4147-A177-3AD203B41FA5}">
                      <a16:colId xmlns:a16="http://schemas.microsoft.com/office/drawing/2014/main" xmlns="" val="954383837"/>
                    </a:ext>
                  </a:extLst>
                </a:gridCol>
                <a:gridCol w="3866604">
                  <a:extLst>
                    <a:ext uri="{9D8B030D-6E8A-4147-A177-3AD203B41FA5}">
                      <a16:colId xmlns:a16="http://schemas.microsoft.com/office/drawing/2014/main" xmlns="" val="24309619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423346581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60577961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336161949"/>
                    </a:ext>
                  </a:extLst>
                </a:gridCol>
              </a:tblGrid>
              <a:tr h="1058092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спортивных мероприятий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Разряд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 в %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974260"/>
                  </a:ext>
                </a:extLst>
              </a:tr>
              <a:tr h="143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районный турнир по мини-футболу среди школьников 2006 г.р. и младше 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Сагаалган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Джидинский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с.Петропаловка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(Юноши)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разряд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9160586"/>
                  </a:ext>
                </a:extLst>
              </a:tr>
              <a:tr h="143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этап общероссийского проекта «Мини футбол – в школу» среди девушек 2004-2005г.р..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г.Гусиноозерск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 республика Бурятия . (Девушки)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разряд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3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19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168" y="2725271"/>
            <a:ext cx="9765632" cy="1882588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82" y="663388"/>
            <a:ext cx="108159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деятельности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профессиональной деятельности являет собой поиск наиболее оптимальных средств сохранения и укрепления здоровья учащихся, создание благоприятных условий для формирования у детей отношения к здоровому образу жизни. Это работа с учениками, из года в год отдавать ребенку свой жизненный и душевный опыт, создавать условия для формирования физически культурной личности. А также привлечение внимания общественности к проблеме сохранения и укрепления здоровья детей. Обеспечить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регулярному тренировочному режиму с 3-разовыми занятиями в неделю. </a:t>
            </a:r>
          </a:p>
        </p:txBody>
      </p:sp>
    </p:spTree>
    <p:extLst>
      <p:ext uri="{BB962C8B-B14F-4D97-AF65-F5344CB8AC3E}">
        <p14:creationId xmlns:p14="http://schemas.microsoft.com/office/powerpoint/2010/main" xmlns="" val="9514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692" y="341643"/>
            <a:ext cx="11392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«заболеть» футболом. Заложить фундамент разнообразной физической подготовленности и развития координационных способностей. Ознакомить с основными техническими элементами и простейшими игровыми приемами.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проблемой, над которой я работал, и продолжаю работать это «заинтересованность детей в здоровом образе жизни и любви к спорту(к футболу в частности)». Цель своей работы я вижу привлечения как можно больше школьников младших классов к занятиям спорту и здоровому образу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юсш\Desktop\РАБОЧАЯ\ФОТО ноябрь-декабрь\ФОТО ПЕТРОВИЧ\P1040792.JPG"/>
          <p:cNvPicPr>
            <a:picLocks noChangeAspect="1" noChangeArrowheads="1"/>
          </p:cNvPicPr>
          <p:nvPr/>
        </p:nvPicPr>
        <p:blipFill>
          <a:blip r:embed="rId2" cstate="print"/>
          <a:srcRect t="23658" r="14690"/>
          <a:stretch>
            <a:fillRect/>
          </a:stretch>
        </p:blipFill>
        <p:spPr bwMode="auto">
          <a:xfrm>
            <a:off x="442127" y="3416440"/>
            <a:ext cx="4843306" cy="325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юсш\Documents\ФОТО\фото мини-футбол Утенков В.П\20170317_122810.jpg"/>
          <p:cNvPicPr>
            <a:picLocks noChangeAspect="1" noChangeArrowheads="1"/>
          </p:cNvPicPr>
          <p:nvPr/>
        </p:nvPicPr>
        <p:blipFill>
          <a:blip r:embed="rId3" cstate="print"/>
          <a:srcRect t="23946" r="19184" b="4218"/>
          <a:stretch>
            <a:fillRect/>
          </a:stretch>
        </p:blipFill>
        <p:spPr bwMode="auto">
          <a:xfrm>
            <a:off x="5667270" y="3416438"/>
            <a:ext cx="4783015" cy="318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34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675" y="484094"/>
            <a:ext cx="103799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данной темы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поставлены 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задачи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и развитие творческих и спортивных способностей детей, удовлетворение их индивидуальных потребностей в физическом, интеллектуальном и нравственном совершенствовании;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культуры здорового и безопасного образа жизни, укрепление здоровья обучающихся;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навыков адаптации в жизни в обществе, профессиональной ориентации;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выявление и поддержка детей, проявивших выдающиеся способности в спорте.</a:t>
            </a: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1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459" y="197346"/>
            <a:ext cx="114210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знания, умения и навыки, необходимые учащимся для самостоятельного использования средств физической культуры посредством как практических, так и теоретических уроков.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Тренировки провожу по своей программе, за основу которой взяты основные общепедагогические и практические методики. Это позволило разнообразить учебный процесс и повысить интерес учащихся к футболу.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Провожу следующие мероприятия: спортивные секции по футболу, спортивные соревнования среди младших классов по футболу. В рамках методического объединения ежегодно провожу уроки по обмену опытом, а также посещаю уроки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коллег.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реализации программ развития нашей школы на современном этапе обучения я внедряю на тренировках новые методы обучения и, дифференцированно подхожу к каждому ученику, участвую в конференциях, провожу внеклассные мероприятия с учащимися.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работе применяю следующие методы: словесный метод (рассказ), метод демонстрации (показ), метод упражнений (опробование).Эти методы и приёмы способствуют быстрому и правильному усвоению учебного материала.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9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495" y="352927"/>
            <a:ext cx="111879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же использую методы проверки и оценки уроков: наблюдения, сдачи контрольных нормативов, метод исправления ошибок.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учебно-воспитательных задач применяю фронтальный, групповой, индивидуальный и круговой методы, использую различные варианты нагрузок и отдыха.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Участвуя в программе развития школы, добросовестно выполняю возложенные на меня администрацией школы и трудовым коллективом обязанности. Как проектировщик, являясь тренером-преподавателем – планирую учебную и воспитательную работу; как исполнитель, внедряю инновационные формы и методы обучения; повышаю свой методический уровень; как аналитик, провожу анализ воспитательной работы, мониторинг уровня физической подготовленности учащихся, анализ и самоанализ тренировочного занятия.</a:t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5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муниципальных наградах , грамотах, благодарственных письмах.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do-dy.buryatschool.ru/upload/buryascdo_dy_new/images/big/6f/74/6f7403fd7b27a84e7df9a8128a9b2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514" y="2073110"/>
            <a:ext cx="2645286" cy="38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-dy.buryatschool.ru/upload/buryascdo_dy_new/images/big/aa/16/aa163c710b30985b5262366f491fd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3110"/>
            <a:ext cx="2819400" cy="38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o-dy.buryatschool.ru/upload/buryascdo_dy_new/images/big/ba/2f/ba2f73dbba9f6fe268fc72ba948b2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3417" y="2044637"/>
            <a:ext cx="2665165" cy="39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18390" flipH="1">
            <a:off x="8231714" y="921024"/>
            <a:ext cx="1723509" cy="1739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do-dy.buryatschool.ru/upload/buryascdo_dy_new/images/big/b2/74/b2746731cfb949e5502a172d7439b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18390">
            <a:off x="2688875" y="222127"/>
            <a:ext cx="2217731" cy="33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o-dy.buryatschool.ru/upload/buryascdo_dy_new/images/big/bf/9e/bf9e11f940a8be4b7864caa5e78363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194" y="279804"/>
            <a:ext cx="2306740" cy="28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o-dy.buryatschool.ru/upload/buryascdo_dy_new/images/big/f7/ac/f7ac192cd45ebf3d50154878e55a1c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5276">
            <a:off x="9147346" y="376739"/>
            <a:ext cx="2306740" cy="3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-dy.buryatschool.ru/upload/buryascdo_dy_new/images/big/6f/b7/6fb7e53186894d5ff178972d36288f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5882">
            <a:off x="6920994" y="219359"/>
            <a:ext cx="2225615" cy="32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o-dy.buryatschool.ru/upload/buryascdo_dy_new/images/big/db/55/db557539eae868f8ee43a6ff2bb41b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9579">
            <a:off x="626646" y="389822"/>
            <a:ext cx="2175572" cy="32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91514">
            <a:off x="538490" y="3426767"/>
            <a:ext cx="2049639" cy="2839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10255">
            <a:off x="9418263" y="3221651"/>
            <a:ext cx="2290543" cy="3159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rcRect l="11029" t="3387" r="22954" b="64405"/>
          <a:stretch>
            <a:fillRect/>
          </a:stretch>
        </p:blipFill>
        <p:spPr>
          <a:xfrm>
            <a:off x="3758082" y="3788228"/>
            <a:ext cx="3778182" cy="27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8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9463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675" y="1356527"/>
            <a:ext cx="10506026" cy="5064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О:   Утенков Владимир Петрович. 1972 г.р.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ОУ:  МАОУ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"Бичурская ДЮСШ"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среднее-специальное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Бурятский республиканский педагогический колледж»., 2016 год, физическая культура и спорт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стаж: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лет.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ОУ: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меющаяся категория:   первая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Заявленная категория:    высшая   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21792"/>
            <a:ext cx="10831286" cy="85047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образовании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9698" y="10757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ПРОФЕССИОНАЛЬНОЙ ПЕРЕПОДГОТОВКЕ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94" t="14587" r="40995" b="34091"/>
          <a:stretch>
            <a:fillRect/>
          </a:stretch>
        </p:blipFill>
        <p:spPr bwMode="auto">
          <a:xfrm>
            <a:off x="3848518" y="1891567"/>
            <a:ext cx="4752870" cy="45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74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158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повышении квалификации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893676"/>
              </p:ext>
            </p:extLst>
          </p:nvPr>
        </p:nvGraphicFramePr>
        <p:xfrm>
          <a:off x="362306" y="15216996"/>
          <a:ext cx="11507640" cy="1121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940">
                  <a:extLst>
                    <a:ext uri="{9D8B030D-6E8A-4147-A177-3AD203B41FA5}">
                      <a16:colId xmlns:a16="http://schemas.microsoft.com/office/drawing/2014/main" xmlns="" val="211087711"/>
                    </a:ext>
                  </a:extLst>
                </a:gridCol>
                <a:gridCol w="1917940">
                  <a:extLst>
                    <a:ext uri="{9D8B030D-6E8A-4147-A177-3AD203B41FA5}">
                      <a16:colId xmlns:a16="http://schemas.microsoft.com/office/drawing/2014/main" xmlns="" val="3818327798"/>
                    </a:ext>
                  </a:extLst>
                </a:gridCol>
                <a:gridCol w="1917940">
                  <a:extLst>
                    <a:ext uri="{9D8B030D-6E8A-4147-A177-3AD203B41FA5}">
                      <a16:colId xmlns:a16="http://schemas.microsoft.com/office/drawing/2014/main" xmlns="" val="2723114844"/>
                    </a:ext>
                  </a:extLst>
                </a:gridCol>
                <a:gridCol w="1917940">
                  <a:extLst>
                    <a:ext uri="{9D8B030D-6E8A-4147-A177-3AD203B41FA5}">
                      <a16:colId xmlns:a16="http://schemas.microsoft.com/office/drawing/2014/main" xmlns="" val="3717678303"/>
                    </a:ext>
                  </a:extLst>
                </a:gridCol>
                <a:gridCol w="1917940">
                  <a:extLst>
                    <a:ext uri="{9D8B030D-6E8A-4147-A177-3AD203B41FA5}">
                      <a16:colId xmlns:a16="http://schemas.microsoft.com/office/drawing/2014/main" xmlns="" val="3372834679"/>
                    </a:ext>
                  </a:extLst>
                </a:gridCol>
                <a:gridCol w="1917940">
                  <a:extLst>
                    <a:ext uri="{9D8B030D-6E8A-4147-A177-3AD203B41FA5}">
                      <a16:colId xmlns:a16="http://schemas.microsoft.com/office/drawing/2014/main" xmlns="" val="3780098254"/>
                    </a:ext>
                  </a:extLst>
                </a:gridCol>
              </a:tblGrid>
              <a:tr h="225218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Организация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Тип документа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Название курса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Количество часов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Дата выдачи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Копия документа</a:t>
                      </a: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xmlns="" val="946881151"/>
                  </a:ext>
                </a:extLst>
              </a:tr>
              <a:tr h="94913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БРИОП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удостоверение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инклюзивное образование обучающихся с ОВЗ в современных условиях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01.10.2019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КПК 2019 ОВЗ.</a:t>
                      </a:r>
                      <a:r>
                        <a:rPr lang="en-US" u="none" strike="noStrike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pdf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2864118303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РЦЕВДиЮ Министерства образования и науки РБ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удостоверение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Школа КЦИ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24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19.09.2019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КПК 2019 эстетическое воспитание.</a:t>
                      </a:r>
                      <a:r>
                        <a:rPr lang="en-US" u="none" strike="noStrike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pdf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4142440345"/>
                  </a:ext>
                </a:extLst>
              </a:tr>
              <a:tr h="123870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ООО ЦНОИ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удостоверение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адаптивная физкультура и спорт: организация и проведение уроков и тренировок для детей с ОВЗ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72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31.01.2020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337AB7"/>
                          </a:solidFill>
                          <a:effectLst/>
                          <a:hlinkClick r:id="rId4"/>
                        </a:rPr>
                        <a:t>КПК 2020 ОВЗ.</a:t>
                      </a:r>
                      <a:r>
                        <a:rPr lang="en-US" u="none" strike="noStrike">
                          <a:solidFill>
                            <a:srgbClr val="337AB7"/>
                          </a:solidFill>
                          <a:effectLst/>
                          <a:hlinkClick r:id="rId4"/>
                        </a:rPr>
                        <a:t>pdf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4074531370"/>
                  </a:ext>
                </a:extLst>
              </a:tr>
              <a:tr h="949134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БРИОП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удостоверение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инклюзивное образование обучающихся с ОВЗ в современных условиях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16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01.10.2019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КПК 2019 ОВЗ.</a:t>
                      </a:r>
                      <a:r>
                        <a:rPr lang="en-US" u="none" strike="noStrike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pdf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2691165030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РЦЕВДиЮ Министерства образования и науки РБ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удостоверение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Школа КЦИ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24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19.09.2019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КПК 2019 эстетическое воспитание.</a:t>
                      </a:r>
                      <a:r>
                        <a:rPr lang="en-US" u="none" strike="noStrike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pdf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4084208514"/>
                  </a:ext>
                </a:extLst>
              </a:tr>
              <a:tr h="123870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ООО ЦНОИ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удостоверение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адаптивная физкультура и спорт: организация и проведение уроков и тренировок для детей с ОВЗ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72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31.01.2020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337AB7"/>
                          </a:solidFill>
                          <a:effectLst/>
                          <a:hlinkClick r:id="rId4"/>
                        </a:rPr>
                        <a:t>КПК 2020 ОВЗ.</a:t>
                      </a:r>
                      <a:r>
                        <a:rPr lang="en-US" u="none" strike="noStrike" dirty="0">
                          <a:solidFill>
                            <a:srgbClr val="337AB7"/>
                          </a:solidFill>
                          <a:effectLst/>
                          <a:hlinkClick r:id="rId4"/>
                        </a:rPr>
                        <a:t>pdf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252190108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9481827"/>
              </p:ext>
            </p:extLst>
          </p:nvPr>
        </p:nvGraphicFramePr>
        <p:xfrm>
          <a:off x="838199" y="1193800"/>
          <a:ext cx="10515600" cy="5359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99337975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4069729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5875583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40833491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55758143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99464452"/>
                    </a:ext>
                  </a:extLst>
                </a:gridCol>
              </a:tblGrid>
              <a:tr h="31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</a:p>
                  </a:txBody>
                  <a:tcPr marL="27540" marR="27540" marT="27540" marB="2754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2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7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документа</a:t>
                      </a:r>
                    </a:p>
                  </a:txBody>
                  <a:tcPr marL="27540" marR="27540" marT="27540" marB="2754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3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7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</a:p>
                  </a:txBody>
                  <a:tcPr marL="27540" marR="27540" marT="27540" marB="2754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2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7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</a:p>
                  </a:txBody>
                  <a:tcPr marL="27540" marR="27540" marT="27540" marB="2754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3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7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выдачи</a:t>
                      </a:r>
                    </a:p>
                  </a:txBody>
                  <a:tcPr marL="27540" marR="27540" marT="27540" marB="2754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2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7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Копия документа</a:t>
                      </a:r>
                    </a:p>
                  </a:txBody>
                  <a:tcPr marL="27540" marR="27540" marT="27540" marB="2754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3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7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728726"/>
                  </a:ext>
                </a:extLst>
              </a:tr>
              <a:tr h="800518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БРИОП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инклюзивное образование обучающихся с ОВЗ в современных условиях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01.10.2019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КПК 2019 ОВЗ.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pdf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687170"/>
                  </a:ext>
                </a:extLst>
              </a:tr>
              <a:tr h="55629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РЦЕВДиЮ Министерства образования и науки РБ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КЦИ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19.09.2019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КПК 2019 эстетическое воспитание.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pdf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140788"/>
                  </a:ext>
                </a:extLst>
              </a:tr>
              <a:tr h="1166857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ЦНОИ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адаптивная физкультура и спорт: организация и проведение уроков и тренировок для детей с ОВЗ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31.01.2020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КПК 2020 ОВЗ.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pdf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643084"/>
                  </a:ext>
                </a:extLst>
              </a:tr>
              <a:tr h="800518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БРИОП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инклюзивное образование обучающихся с ОВЗ в современных условиях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01.10.2019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КПК 2019 ОВЗ.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pdf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64160"/>
                  </a:ext>
                </a:extLst>
              </a:tr>
              <a:tr h="55629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РЦЕВДиЮ Министерства образования и науки РБ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КЦИ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19.09.2019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КПК 2019 эстетическое воспитание.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pdf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933983"/>
                  </a:ext>
                </a:extLst>
              </a:tr>
              <a:tr h="1166857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ЦНОИ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адаптивная физкультура и спорт: организация и проведение уроков и тренировок для детей с ОВЗ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31.01.2020</a:t>
                      </a: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КПК 2020 ОВЗ.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pdf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40" marR="27540" marT="27540" marB="275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27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59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6094" y="-5856569"/>
            <a:ext cx="10515600" cy="5856569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75" r="6179" b="26418"/>
          <a:stretch>
            <a:fillRect/>
          </a:stretch>
        </p:blipFill>
        <p:spPr>
          <a:xfrm>
            <a:off x="0" y="0"/>
            <a:ext cx="3968685" cy="312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31" r="3622" b="3021"/>
          <a:stretch>
            <a:fillRect/>
          </a:stretch>
        </p:blipFill>
        <p:spPr>
          <a:xfrm>
            <a:off x="7965650" y="1"/>
            <a:ext cx="3393649" cy="318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юсш\Documents\ФОТО\фото для ТМ\image-0-02-05-3125b1e359b635608879f6ff356b049f3ea0c6a3cb01571554d43254ff334d0a-V.jpg"/>
          <p:cNvPicPr>
            <a:picLocks noChangeAspect="1" noChangeArrowheads="1"/>
          </p:cNvPicPr>
          <p:nvPr/>
        </p:nvPicPr>
        <p:blipFill>
          <a:blip r:embed="rId4" cstate="print"/>
          <a:srcRect l="4613" r="19704" b="5869"/>
          <a:stretch>
            <a:fillRect/>
          </a:stretch>
        </p:blipFill>
        <p:spPr bwMode="auto">
          <a:xfrm>
            <a:off x="0" y="3572759"/>
            <a:ext cx="4007480" cy="279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юсш\Desktop\РАБОЧАЯ\фото футбол по мини-футболу среди юношей 2005-2006г.р. посвященный празднику белого месяца « САГААЛГАН 2021»\IMG-f9e0e4b0cca65f9e8c0ee523abf383f8-V (1).jpg"/>
          <p:cNvPicPr>
            <a:picLocks noChangeAspect="1" noChangeArrowheads="1"/>
          </p:cNvPicPr>
          <p:nvPr/>
        </p:nvPicPr>
        <p:blipFill>
          <a:blip r:embed="rId5" cstate="print"/>
          <a:srcRect l="13762" t="15884" r="386"/>
          <a:stretch>
            <a:fillRect/>
          </a:stretch>
        </p:blipFill>
        <p:spPr bwMode="auto">
          <a:xfrm>
            <a:off x="4157220" y="3506771"/>
            <a:ext cx="3822899" cy="280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дюсш\Desktop\IMG-f1c0580b612f2f551f089237176cc73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0491" y="3563332"/>
            <a:ext cx="3695306" cy="277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1402" y="2884602"/>
            <a:ext cx="373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этап общероссийского проекта «Мини футбол – в школу» среди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юношей 2005-2006г.р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п.Иволга. Республика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 год</a:t>
            </a:r>
            <a:endParaRPr lang="ru-RU" sz="11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93" y="6229555"/>
            <a:ext cx="373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Открытое первенство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Бичурской ДЮСШ по мини-футболу среди юношей и девушек 2006 г.р. и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 2018 г.</a:t>
            </a:r>
            <a:endParaRPr lang="ru-RU" sz="11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4099" y="2971015"/>
            <a:ext cx="373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этап общероссийского проекта «Мини футбол – в школу» среди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девушек 2004-2005г.р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г.Гусиноозерск Республика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 год</a:t>
            </a:r>
            <a:endParaRPr lang="ru-RU" sz="11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9217" y="6125861"/>
            <a:ext cx="373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районный турнир по мини-футболу среди школьников 2006г.р. и младше « 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Сагаалган-2021г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.(</a:t>
            </a:r>
            <a:r>
              <a:rPr lang="ru-RU" sz="11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с.Петропаловка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1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Джидинского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1765" y="6078726"/>
            <a:ext cx="373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по футболу ,посвященные празднованию « 250-летию со дня образования с. </a:t>
            </a:r>
            <a:r>
              <a:rPr lang="ru-RU" sz="11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Окино-Ключи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C:\Users\дюсш\Desktop\IMG-18bb848dbb6dffaeaac9a049e992661f-V.jpg"/>
          <p:cNvPicPr>
            <a:picLocks noChangeAspect="1" noChangeArrowheads="1"/>
          </p:cNvPicPr>
          <p:nvPr/>
        </p:nvPicPr>
        <p:blipFill>
          <a:blip r:embed="rId7" cstate="print"/>
          <a:srcRect l="13982" t="19240" r="18904" b="21700"/>
          <a:stretch>
            <a:fillRect/>
          </a:stretch>
        </p:blipFill>
        <p:spPr bwMode="auto">
          <a:xfrm>
            <a:off x="4044098" y="179108"/>
            <a:ext cx="3770722" cy="248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040957" y="2672507"/>
            <a:ext cx="373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Республиканские летние юношеские (детские) спортивные игры 2019г. </a:t>
            </a:r>
            <a:r>
              <a:rPr lang="ru-RU" sz="11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Тункинский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.с. </a:t>
            </a:r>
            <a:r>
              <a:rPr lang="ru-RU" sz="11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Тунка</a:t>
            </a:r>
            <a:r>
              <a:rPr lang="ru-RU" sz="11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Республика Бурятия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83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и достижения воспитанников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5488682"/>
              </p:ext>
            </p:extLst>
          </p:nvPr>
        </p:nvGraphicFramePr>
        <p:xfrm>
          <a:off x="472272" y="1497204"/>
          <a:ext cx="11480242" cy="470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734">
                  <a:extLst>
                    <a:ext uri="{9D8B030D-6E8A-4147-A177-3AD203B41FA5}">
                      <a16:colId xmlns:a16="http://schemas.microsoft.com/office/drawing/2014/main" xmlns="" val="4102544733"/>
                    </a:ext>
                  </a:extLst>
                </a:gridCol>
                <a:gridCol w="4037181">
                  <a:extLst>
                    <a:ext uri="{9D8B030D-6E8A-4147-A177-3AD203B41FA5}">
                      <a16:colId xmlns:a16="http://schemas.microsoft.com/office/drawing/2014/main" xmlns="" val="3504906498"/>
                    </a:ext>
                  </a:extLst>
                </a:gridCol>
                <a:gridCol w="1631530">
                  <a:extLst>
                    <a:ext uri="{9D8B030D-6E8A-4147-A177-3AD203B41FA5}">
                      <a16:colId xmlns:a16="http://schemas.microsoft.com/office/drawing/2014/main" xmlns="" val="1499787346"/>
                    </a:ext>
                  </a:extLst>
                </a:gridCol>
                <a:gridCol w="2719003">
                  <a:extLst>
                    <a:ext uri="{9D8B030D-6E8A-4147-A177-3AD203B41FA5}">
                      <a16:colId xmlns:a16="http://schemas.microsoft.com/office/drawing/2014/main" xmlns="" val="1390118814"/>
                    </a:ext>
                  </a:extLst>
                </a:gridCol>
                <a:gridCol w="2103794">
                  <a:extLst>
                    <a:ext uri="{9D8B030D-6E8A-4147-A177-3AD203B41FA5}">
                      <a16:colId xmlns:a16="http://schemas.microsoft.com/office/drawing/2014/main" xmlns="" val="141281203"/>
                    </a:ext>
                  </a:extLst>
                </a:gridCol>
              </a:tblGrid>
              <a:tr h="15105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мероприятия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 ОУ, районный, республиканский,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849711"/>
                  </a:ext>
                </a:extLst>
              </a:tr>
              <a:tr h="8263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Турнир по мини-футболу на призы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ДЮСШ в возрастной группе 2000-2001г.р.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16-17 марта 2017г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5785040"/>
                  </a:ext>
                </a:extLst>
              </a:tr>
              <a:tr h="8263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Турнир по мини-футболу на призы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ДЮСШ в возрастной группе 2004-2005г.р.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16-17 марта 2017г.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1731883"/>
                  </a:ext>
                </a:extLst>
              </a:tr>
              <a:tr h="8263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2975" indent="-942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Турнир по мини-футболу на призы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ДЮСШ в возрастной группе 2006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г.р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 младше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ctr"/>
                          <a:tab pos="1702435" algn="r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16-17 марта 2017г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1630852"/>
                  </a:ext>
                </a:extLst>
              </a:tr>
              <a:tr h="7186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района по футболу в возрастной группе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2004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младше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28.04.2017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698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27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92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и достижения воспитанников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6303633"/>
              </p:ext>
            </p:extLst>
          </p:nvPr>
        </p:nvGraphicFramePr>
        <p:xfrm>
          <a:off x="300445" y="1763484"/>
          <a:ext cx="11612880" cy="462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464">
                  <a:extLst>
                    <a:ext uri="{9D8B030D-6E8A-4147-A177-3AD203B41FA5}">
                      <a16:colId xmlns:a16="http://schemas.microsoft.com/office/drawing/2014/main" xmlns="" val="1065169112"/>
                    </a:ext>
                  </a:extLst>
                </a:gridCol>
                <a:gridCol w="3717688">
                  <a:extLst>
                    <a:ext uri="{9D8B030D-6E8A-4147-A177-3AD203B41FA5}">
                      <a16:colId xmlns:a16="http://schemas.microsoft.com/office/drawing/2014/main" xmlns="" val="3870817587"/>
                    </a:ext>
                  </a:extLst>
                </a:gridCol>
                <a:gridCol w="1141694">
                  <a:extLst>
                    <a:ext uri="{9D8B030D-6E8A-4147-A177-3AD203B41FA5}">
                      <a16:colId xmlns:a16="http://schemas.microsoft.com/office/drawing/2014/main" xmlns="" val="1064201274"/>
                    </a:ext>
                  </a:extLst>
                </a:gridCol>
                <a:gridCol w="2730138">
                  <a:extLst>
                    <a:ext uri="{9D8B030D-6E8A-4147-A177-3AD203B41FA5}">
                      <a16:colId xmlns:a16="http://schemas.microsoft.com/office/drawing/2014/main" xmlns="" val="4035996394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xmlns="" val="3666460869"/>
                    </a:ext>
                  </a:extLst>
                </a:gridCol>
              </a:tblGrid>
              <a:tr h="9086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мероприятия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 ОУ, районный, республиканский,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116914"/>
                  </a:ext>
                </a:extLst>
              </a:tr>
              <a:tr h="9504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Спортивные соревнования по футболу ,посвященные празднованию « 250-летию со дня образования с.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Окино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-Ключи»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06.2017г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188615"/>
                  </a:ext>
                </a:extLst>
              </a:tr>
              <a:tr h="9086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детских спортивных игр(мини-футбол)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Апрель 2019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9816079"/>
                  </a:ext>
                </a:extLst>
              </a:tr>
              <a:tr h="9086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Турнир по мини-футболу памяти погибших при тушении лесного пожара в возрастной группе 2004-2005 г.р.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10.10.2017г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620767"/>
                  </a:ext>
                </a:extLst>
              </a:tr>
              <a:tr h="9086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Турнир по мини-футболу памяти погибших при тушении лесного пожара в возрастной группе 2006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г.р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 младше.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10.10.2017г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место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729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3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646" y="378188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и достижения воспитанников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726243"/>
              </p:ext>
            </p:extLst>
          </p:nvPr>
        </p:nvGraphicFramePr>
        <p:xfrm>
          <a:off x="365760" y="1306287"/>
          <a:ext cx="11482250" cy="538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51">
                  <a:extLst>
                    <a:ext uri="{9D8B030D-6E8A-4147-A177-3AD203B41FA5}">
                      <a16:colId xmlns:a16="http://schemas.microsoft.com/office/drawing/2014/main" xmlns="" val="1681168139"/>
                    </a:ext>
                  </a:extLst>
                </a:gridCol>
                <a:gridCol w="5628778">
                  <a:extLst>
                    <a:ext uri="{9D8B030D-6E8A-4147-A177-3AD203B41FA5}">
                      <a16:colId xmlns:a16="http://schemas.microsoft.com/office/drawing/2014/main" xmlns="" val="292880428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xmlns="" val="870306834"/>
                    </a:ext>
                  </a:extLst>
                </a:gridCol>
                <a:gridCol w="2625634">
                  <a:extLst>
                    <a:ext uri="{9D8B030D-6E8A-4147-A177-3AD203B41FA5}">
                      <a16:colId xmlns:a16="http://schemas.microsoft.com/office/drawing/2014/main" xmlns="" val="3329290145"/>
                    </a:ext>
                  </a:extLst>
                </a:gridCol>
                <a:gridCol w="1084216">
                  <a:extLst>
                    <a:ext uri="{9D8B030D-6E8A-4147-A177-3AD203B41FA5}">
                      <a16:colId xmlns:a16="http://schemas.microsoft.com/office/drawing/2014/main" xmlns="" val="1667027675"/>
                    </a:ext>
                  </a:extLst>
                </a:gridCol>
              </a:tblGrid>
              <a:tr h="8721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мероприятия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 ОУ, районный, республиканский,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085205"/>
                  </a:ext>
                </a:extLst>
              </a:tr>
              <a:tr h="9012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районный турнир по мини-футболу среди школьников 2006г.р. и младше « Сагаалган-2019г.  .(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с.Петропаловка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Джидинского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25.02.2019 г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157848"/>
                  </a:ext>
                </a:extLst>
              </a:tr>
              <a:tr h="11723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Открытого первенства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ДЮСШ по мини-футболу среди юношей и девушек 2006 г.р. и младше,  посвященному памяти война- афганца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Копылова.В.А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призы депутата Народного Хурала РБ Савельева А.И. (юноши 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16-17  марта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705343"/>
                  </a:ext>
                </a:extLst>
              </a:tr>
              <a:tr h="11723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Открытого первенства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ДЮСШ по мини-футболу среди юношей и девушек 2006 г.р. и младше,  посвященному памяти война- афганца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Копылова.В.А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призы депутата Народного Хурала РБ Савельева А.И.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девушки)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16-17  марта 2019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895183"/>
                  </a:ext>
                </a:extLst>
              </a:tr>
              <a:tr h="12244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Кустовые отборочные соревнования по мини-футболу среди юношей и девушек 2004-2005 г.р. II Республиканских летних юношеских (детских) спортивных играх 2019г. Девушки. с. Бичура Республики Бурятия.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07.07.2019г.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196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20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и достижения воспитанников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033507"/>
              </p:ext>
            </p:extLst>
          </p:nvPr>
        </p:nvGraphicFramePr>
        <p:xfrm>
          <a:off x="574766" y="1463043"/>
          <a:ext cx="11364684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583">
                  <a:extLst>
                    <a:ext uri="{9D8B030D-6E8A-4147-A177-3AD203B41FA5}">
                      <a16:colId xmlns:a16="http://schemas.microsoft.com/office/drawing/2014/main" xmlns="" val="1817156585"/>
                    </a:ext>
                  </a:extLst>
                </a:gridCol>
                <a:gridCol w="4924697">
                  <a:extLst>
                    <a:ext uri="{9D8B030D-6E8A-4147-A177-3AD203B41FA5}">
                      <a16:colId xmlns:a16="http://schemas.microsoft.com/office/drawing/2014/main" xmlns="" val="2754219489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xmlns="" val="2121885399"/>
                    </a:ext>
                  </a:extLst>
                </a:gridCol>
                <a:gridCol w="2649661">
                  <a:extLst>
                    <a:ext uri="{9D8B030D-6E8A-4147-A177-3AD203B41FA5}">
                      <a16:colId xmlns:a16="http://schemas.microsoft.com/office/drawing/2014/main" xmlns="" val="3736846678"/>
                    </a:ext>
                  </a:extLst>
                </a:gridCol>
                <a:gridCol w="1727646">
                  <a:extLst>
                    <a:ext uri="{9D8B030D-6E8A-4147-A177-3AD203B41FA5}">
                      <a16:colId xmlns:a16="http://schemas.microsoft.com/office/drawing/2014/main" xmlns="" val="1779629117"/>
                    </a:ext>
                  </a:extLst>
                </a:gridCol>
              </a:tblGrid>
              <a:tr h="8987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мероприятия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 ОУ, районный, республиканский,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0259223"/>
                  </a:ext>
                </a:extLst>
              </a:tr>
              <a:tr h="928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Республиканские летние юношеские (детские) спортивные игры 2019г.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Тункинский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.с.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Тунка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 Республика Бурятия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 2019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7160674"/>
                  </a:ext>
                </a:extLst>
              </a:tr>
              <a:tr h="10335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этап общероссийского проекта «Мини футбол – в школу» среди девушек 2004-2005г.р. -2 место.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г.Гусиноозерск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 республика Бурятия 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 2020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91716"/>
                  </a:ext>
                </a:extLst>
              </a:tr>
              <a:tr h="10335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районный турнир по мини-футболу среди школьников 2006г.р. и младше « Сагаалган-2019г. Юноши.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с.Петропаловка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Джидинского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29.02.2020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015629"/>
                  </a:ext>
                </a:extLst>
              </a:tr>
              <a:tr h="1134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Открытого первенства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Бичурской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ДЮСШ по мини-футболу среди юношей и девушек 2006 г.р. и младше,  посвященному памяти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войнов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афганцев .Юноши.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20-21  марта 2020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945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8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Муниципальное Автономное Образовательное Учереждение  Дополнительного Образования «БИЧУРСКАЯ</Template>
  <TotalTime>57</TotalTime>
  <Words>1596</Words>
  <Application>Microsoft Office PowerPoint</Application>
  <PresentationFormat>Произвольный</PresentationFormat>
  <Paragraphs>273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Образовательное Учреждение  Дополнительного Образования «БИЧУРСКАЯ ДЮСШ </vt:lpstr>
      <vt:lpstr>Общие сведения  Ф И О:   Утенков Владимир Петрович. 1972 г.р. Название ОУ:  МАОУ ДО "Бичурская ДЮСШ"    Образование:   среднее-специальное, «Бурятский республиканский педагогический колледж»., 2016 год, физическая культура и спорт  Педагогический стаж:  14 лет. Стаж работы в данном ОУ: 5 лет Имеющаяся категория:   первая Заявленная категория:    высшая       </vt:lpstr>
      <vt:lpstr>Данные об образовании </vt:lpstr>
      <vt:lpstr>Данные о повышении квалификации </vt:lpstr>
      <vt:lpstr>Слайд 5</vt:lpstr>
      <vt:lpstr>Результативность деятельности и достижения воспитанников </vt:lpstr>
      <vt:lpstr>Результативность деятельности и достижения воспитанников  </vt:lpstr>
      <vt:lpstr>Результативность деятельности и достижения воспитанников </vt:lpstr>
      <vt:lpstr>Результативность деятельности и достижения воспитанников</vt:lpstr>
      <vt:lpstr>Результативность деятельности и достижения воспитанников</vt:lpstr>
      <vt:lpstr>Выполнение спортивных разрядов </vt:lpstr>
      <vt:lpstr> </vt:lpstr>
      <vt:lpstr>Слайд 13</vt:lpstr>
      <vt:lpstr>Слайд 14</vt:lpstr>
      <vt:lpstr>Слайд 15</vt:lpstr>
      <vt:lpstr>Слайд 16</vt:lpstr>
      <vt:lpstr>Информация о муниципальных наградах , грамотах, благодарственных письмах.</vt:lpstr>
      <vt:lpstr>Слайд 18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Учереждение  Дополнительного Образования «БИЧУРСКАЯ ДЮСШ</dc:title>
  <dc:creator>Пользователь</dc:creator>
  <cp:lastModifiedBy>дюсш</cp:lastModifiedBy>
  <cp:revision>10</cp:revision>
  <dcterms:created xsi:type="dcterms:W3CDTF">2021-04-14T18:53:16Z</dcterms:created>
  <dcterms:modified xsi:type="dcterms:W3CDTF">2021-04-15T01:08:09Z</dcterms:modified>
</cp:coreProperties>
</file>