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4" r:id="rId18"/>
    <p:sldId id="271" r:id="rId19"/>
    <p:sldId id="272" r:id="rId20"/>
    <p:sldId id="275" r:id="rId21"/>
    <p:sldId id="276" r:id="rId22"/>
    <p:sldId id="277" r:id="rId23"/>
    <p:sldId id="280" r:id="rId24"/>
    <p:sldId id="278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E0B7-4F82-4E18-819F-AB961D34652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FE7-62FF-4F4E-8249-317F0BFE7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61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E0B7-4F82-4E18-819F-AB961D34652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FE7-62FF-4F4E-8249-317F0BFE7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440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E0B7-4F82-4E18-819F-AB961D34652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FE7-62FF-4F4E-8249-317F0BFE7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844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E0B7-4F82-4E18-819F-AB961D34652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FE7-62FF-4F4E-8249-317F0BFE7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355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E0B7-4F82-4E18-819F-AB961D34652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FE7-62FF-4F4E-8249-317F0BFE7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215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E0B7-4F82-4E18-819F-AB961D34652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FE7-62FF-4F4E-8249-317F0BFE7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742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E0B7-4F82-4E18-819F-AB961D34652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FE7-62FF-4F4E-8249-317F0BFE7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915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E0B7-4F82-4E18-819F-AB961D34652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FE7-62FF-4F4E-8249-317F0BFE7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184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E0B7-4F82-4E18-819F-AB961D34652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FE7-62FF-4F4E-8249-317F0BFE7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56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E0B7-4F82-4E18-819F-AB961D34652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FE7-62FF-4F4E-8249-317F0BFE7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889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E0B7-4F82-4E18-819F-AB961D34652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FE7-62FF-4F4E-8249-317F0BFE7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601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E0B7-4F82-4E18-819F-AB961D34652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5FE7-62FF-4F4E-8249-317F0BFE7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83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424"/>
            <a:ext cx="1184856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Министерство образования и науки Республики Бурятия</a:t>
            </a:r>
          </a:p>
          <a:p>
            <a:pPr algn="ctr"/>
            <a:r>
              <a:rPr lang="ru-RU" sz="2800" b="1" cap="none" spc="0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Муниципальное образование «Бичурский район»</a:t>
            </a:r>
          </a:p>
          <a:p>
            <a:pPr algn="ctr"/>
            <a:r>
              <a:rPr lang="ru-RU" sz="2800" b="1" cap="none" spc="0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Муниципальное автономное образовательное учреждение дополнительного образования «Бичурская ДЮСШ»</a:t>
            </a:r>
            <a:endParaRPr lang="ru-RU" sz="2800" b="1" cap="none" spc="0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842" y="2827641"/>
            <a:ext cx="73538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САМОАНАЛИЗ</a:t>
            </a:r>
          </a:p>
          <a:p>
            <a:r>
              <a:rPr lang="ru-RU" sz="32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Педагогической деятельности</a:t>
            </a:r>
          </a:p>
          <a:p>
            <a:r>
              <a:rPr lang="ru-RU" sz="32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тренера – преподавателя отделения   «Хоккей с мячом»</a:t>
            </a:r>
          </a:p>
          <a:p>
            <a:r>
              <a:rPr lang="ru-RU" sz="32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Плясовского</a:t>
            </a:r>
            <a:r>
              <a:rPr lang="ru-RU" sz="32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Андрея Владимировича</a:t>
            </a:r>
            <a:endParaRPr lang="ru-RU" sz="32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41408" t="14649" r="-32300" b="22252"/>
          <a:stretch/>
        </p:blipFill>
        <p:spPr>
          <a:xfrm>
            <a:off x="8521521" y="2150730"/>
            <a:ext cx="4675030" cy="432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818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8233">
        <p15:prstTrans prst="wind"/>
      </p:transition>
    </mc:Choice>
    <mc:Fallback>
      <p:transition spd="slow" advTm="82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0152"/>
            <a:ext cx="12206728" cy="676784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6436964"/>
              </p:ext>
            </p:extLst>
          </p:nvPr>
        </p:nvGraphicFramePr>
        <p:xfrm>
          <a:off x="314311" y="230269"/>
          <a:ext cx="11397804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135"/>
                <a:gridCol w="4881093"/>
                <a:gridCol w="4829576"/>
              </a:tblGrid>
              <a:tr h="370840">
                <a:tc gridSpan="3"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работе экспертных, конкурсных комиссий,  жюри, судейской коллегии</a:t>
                      </a: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результативность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Кубок Республики Бурятии по хоккею с мячом среди мужских команд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Судья Первой категории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по трем возрастным категориям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Судья Первой категории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Межрегиональный турнир по хоккею с мячом в г. Чита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Главный тренер юношеских сборных команд Республики Бурятия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6048" y="3780699"/>
            <a:ext cx="4615952" cy="307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674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3030" y="0"/>
            <a:ext cx="12295030" cy="7014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9111" y="2551836"/>
            <a:ext cx="82605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обучающихся</a:t>
            </a:r>
            <a:endParaRPr lang="ru-RU" sz="48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136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6414334"/>
              </p:ext>
            </p:extLst>
          </p:nvPr>
        </p:nvGraphicFramePr>
        <p:xfrm>
          <a:off x="287628" y="439831"/>
          <a:ext cx="11616744" cy="599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373"/>
                <a:gridCol w="1545465"/>
                <a:gridCol w="6980349"/>
                <a:gridCol w="185455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ctr"/>
                          <a:tab pos="1702435" algn="r"/>
                        </a:tabLs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Муниципальный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Турнир по хоккею с мячом, посвященному закрытию зимнего сезона. 10.03.2016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Традиционный турнир по футзалу на призы спортивной школы в возрастной группе 2002- 2003г.р. 15- 16.03.2016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Традиционный турнир по футзалу на призы спортивной школы в возрастной группе 2000- 2001г.р. 15- 16.03.2016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Традиционный турнир по мини-футболу памяти погибших при тушении лесного пожара. 10.10.20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Традиционный турнир по хоккею с мячом на призы МО СП «Окино- Ключевское». 18 декабря 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Бичурской ДЮСШ по хоккею с мячом, посвященному закрытию зимнего спортивного сезона в возрастной группе 2003- 2004 г.р.. 10.03.2016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Традиционный турнир по мини-футболу на призы Бичурской ДЮСШ в возрастной группе 2000- 2001 г.р. 16-17 марта 2017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района по футболу в возрастной группе 1999-2003 г.р. 28 апреля 2017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Турнир  памяти погибших работников лесного хозяйства.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Соревнования по хоккею с мячом приуроченные к открытию зимнего спортивного сезона. 10 декабря 2017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8488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1343819"/>
              </p:ext>
            </p:extLst>
          </p:nvPr>
        </p:nvGraphicFramePr>
        <p:xfrm>
          <a:off x="-1" y="127238"/>
          <a:ext cx="12157657" cy="6257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/>
                <a:gridCol w="798490"/>
                <a:gridCol w="9276090"/>
                <a:gridCol w="113003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ctr"/>
                          <a:tab pos="1702435" algn="r"/>
                        </a:tabLs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</a:tr>
              <a:tr h="74865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Муниципальный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Районные соревнования по хоккею с мячом среди юношей 2003 – 2004 г.г. р. и младше 14 января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Традиционный турнир по мини-футболу, посвященного   памяти погибших при тушении лесного пожара работников лесного хозяйства в возрастной группе 2002-2003 г.р 10.10.20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Соревнования по хоккею с мячом, проводимых в рамках районного мероприятия «Открытию зимнего спортивного сезона».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Соревнования по хоккею с мячом на призы нового года Группа компании Титан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Бичурского района по футболу среди школьников в возрастной группе 2002-2003 г.р. апрель 2019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Бичурского района по футболу среди школьников в возрастной группе 2008-2009 г.р. апрель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Бичурской ДЮСШ по хоккею с мячом среди юношей в возрастной группе 2006 г.р. и младше. февраль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Районные соревнования, посвященные открытию зимнего спортивного сезона по хоккею с мячом. 21 декабря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Открытое первенство Бичурской ДЮСШ по мини- футболу посвящённое памяти воинов- афганцев возрастная категория 2008 – 2009 г.р. 20 -21 марта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МАОУ ДО «Бичурская ДЮСШ» по хоккею с мячом посвященного 75-й годовщине Победы в Великой Отечественной войне. Март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0361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172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452316" cy="48392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15" t="17204" r="8731" b="7135"/>
          <a:stretch/>
        </p:blipFill>
        <p:spPr>
          <a:xfrm>
            <a:off x="6078828" y="3603039"/>
            <a:ext cx="6113172" cy="32549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152" y="4925288"/>
            <a:ext cx="5769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г. Улан-Удэ, 23 февраля 2020г. республиканский турнир по хоккею с мячом памяти героя России Алдара Цыденжапова - 1 место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3178" y="1957763"/>
            <a:ext cx="5228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п. Селенгинск 5-7января 2018г. Первенство РБ среди юношей 2001-2002г.р. - 1место.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498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3186391"/>
              </p:ext>
            </p:extLst>
          </p:nvPr>
        </p:nvGraphicFramePr>
        <p:xfrm>
          <a:off x="1" y="68580"/>
          <a:ext cx="12191999" cy="672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444"/>
                <a:gridCol w="927651"/>
                <a:gridCol w="8572516"/>
                <a:gridCol w="2020388"/>
              </a:tblGrid>
              <a:tr h="317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ctr"/>
                          <a:tab pos="1702435" algn="r"/>
                        </a:tabLs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</a:tr>
              <a:tr h="370840">
                <a:tc row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Городской турнир по хоккею с мячом на призы Администрации города Улан – Удэ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1999 -2000 гг. рождения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1999 -2000 гг. рождения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 Иван</a:t>
                      </a:r>
                    </a:p>
                    <a:p>
                      <a:pPr marL="942975" indent="-942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вратарь»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2003 -2005 гг. рождения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2003 -2005 гг. рождения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Помялин Константин </a:t>
                      </a:r>
                    </a:p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Лучший полузащитник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2001 -2002 гг. рождения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2001 -2002 гг. рождения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Трескин Максим</a:t>
                      </a:r>
                    </a:p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нападающий»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2000 -2001 гг. рождения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2002 -2003 гг. рождения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2005 -2007 гг. рождения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20 -21 февраля, с. </a:t>
                      </a:r>
                      <a:r>
                        <a:rPr lang="ru-RU" sz="12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Сосновоозерское</a:t>
                      </a: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2005 -2007 гг. рождения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20 -21 февраля, с. </a:t>
                      </a:r>
                      <a:r>
                        <a:rPr lang="ru-RU" sz="12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Сосновоозерское</a:t>
                      </a: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Астрихинский Никита </a:t>
                      </a:r>
                    </a:p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нападающий»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2003 -2004 гг. рождения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26- 28 января , с. Хоринск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2003 -2004 гг. рождения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26- 28 января , с. Хоринск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Чистяков Иван </a:t>
                      </a:r>
                    </a:p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вратарь»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2001 -2002 гг. рождения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5 -7 января, Кабанский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Открытый турнир по хоккею с мячом на призы главы МО «Мухоршибирский район» посвященного Году молодежи,  15 февраля 2018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5243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932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98" r="10328"/>
          <a:stretch/>
        </p:blipFill>
        <p:spPr>
          <a:xfrm>
            <a:off x="107325" y="0"/>
            <a:ext cx="6885904" cy="44289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3" t="19906" r="7793" b="11361"/>
          <a:stretch/>
        </p:blipFill>
        <p:spPr>
          <a:xfrm>
            <a:off x="6010140" y="2817713"/>
            <a:ext cx="6181860" cy="40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8325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91" t="78" r="32394" b="15604"/>
          <a:stretch/>
        </p:blipFill>
        <p:spPr>
          <a:xfrm>
            <a:off x="695458" y="193183"/>
            <a:ext cx="3464417" cy="5769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27" t="8735" r="34718"/>
          <a:stretch/>
        </p:blipFill>
        <p:spPr>
          <a:xfrm>
            <a:off x="5605140" y="193183"/>
            <a:ext cx="5818420" cy="5769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5458" y="6034740"/>
            <a:ext cx="3580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Трескин Максим – лучший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 нападающий турнира.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6350" y="60347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С воспитанником Петровым Иваном вратарём СК Динамо Улан-Удэ.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582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8207819"/>
              </p:ext>
            </p:extLst>
          </p:nvPr>
        </p:nvGraphicFramePr>
        <p:xfrm>
          <a:off x="0" y="0"/>
          <a:ext cx="12192000" cy="8511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975"/>
                <a:gridCol w="811369"/>
                <a:gridCol w="7868991"/>
                <a:gridCol w="276466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ctr"/>
                          <a:tab pos="1702435" algn="r"/>
                        </a:tabLs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</a:tr>
              <a:tr h="370840">
                <a:tc row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Республиканский турнир по мини – хоккею с мячом среди юношеских команд 2007-2008 гг.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рождения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декабря, г. Улан -Удэ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Республиканский турнир по мини – хоккею с мячом среди юношеских команд 2007-2008 гг.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рождения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декабря, г. Улан -Удэ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Астрихинский Никита</a:t>
                      </a:r>
                    </a:p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нападающий»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2002 -2003 гг.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рождения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  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января, с. </a:t>
                      </a:r>
                      <a:r>
                        <a:rPr lang="ru-RU" sz="14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Хоринск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2002 -2003 гг.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рождения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  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января, с. </a:t>
                      </a:r>
                      <a:r>
                        <a:rPr lang="ru-RU" sz="14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Хоринск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Коноваленков Ярослав </a:t>
                      </a:r>
                    </a:p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нападающий»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2006 -2007 гг.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рождения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17 февраля, с. Бичура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2006 -2007 гг.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рождения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17 февраля, с. Бичура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Желеков Матвей </a:t>
                      </a:r>
                    </a:p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нападающий»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Открытый турнир по хоккею с мячом на призы главы МО «Мухоршибирский район» посвященного Году дружбы народов ,  2 февраля 2019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2003 -2004 гг.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рождения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  января, с. </a:t>
                      </a:r>
                      <a:r>
                        <a:rPr lang="ru-RU" sz="14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Новоильинск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2003 -2004 гг.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рождения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  января, с. </a:t>
                      </a:r>
                      <a:r>
                        <a:rPr lang="ru-RU" sz="14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Новоильинск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Коробенков Никита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полузащитник»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2005 -2006 гг.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рождения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9 февраля, с. Бичура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2007 -2008 гг.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рождения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20–22  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февраля, с. </a:t>
                      </a:r>
                      <a:r>
                        <a:rPr lang="ru-RU" sz="14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Хоринск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2007 -2008 гг.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рождения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20–22  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февраля, с. </a:t>
                      </a:r>
                      <a:r>
                        <a:rPr lang="ru-RU" sz="14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Хоринск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Кузнецов Евгений</a:t>
                      </a:r>
                    </a:p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«Лучший защитник»</a:t>
                      </a:r>
                    </a:p>
                  </a:txBody>
                  <a:tcPr marL="68580" marR="68580" marT="0" marB="0"/>
                </a:tc>
              </a:tr>
              <a:tr h="5895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2007 -2008 гг.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рождения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20–22  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февраля, с. </a:t>
                      </a:r>
                      <a:r>
                        <a:rPr lang="ru-RU" sz="14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Хоринск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Утенков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Иван</a:t>
                      </a:r>
                    </a:p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«Лучший 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полузащитник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 турнир по мини – хоккею с мячом среди юношеских команд 2007-2008 гг. рождения посвященный памяти Героя России </a:t>
                      </a:r>
                      <a:r>
                        <a:rPr lang="ru-RU" sz="1400" dirty="0" err="1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АлдараЦыденжапова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февраля , г. Улан -Удэ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 турнир по мини – хоккею с мячом среди юношеских команд 2007-2008 гг. рождения посвященный памяти Героя России </a:t>
                      </a:r>
                      <a:r>
                        <a:rPr lang="ru-RU" sz="1400" dirty="0" err="1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АлдараЦыденжапова</a:t>
                      </a:r>
                      <a:r>
                        <a:rPr lang="ru-RU" sz="14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февраля , г. Улан -Удэ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Желеков</a:t>
                      </a: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Матвей </a:t>
                      </a:r>
                    </a:p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игрок»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6163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234391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2104633"/>
              </p:ext>
            </p:extLst>
          </p:nvPr>
        </p:nvGraphicFramePr>
        <p:xfrm>
          <a:off x="309090" y="193183"/>
          <a:ext cx="11668262" cy="1822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635"/>
                <a:gridCol w="1453709"/>
                <a:gridCol w="7255676"/>
                <a:gridCol w="1878242"/>
              </a:tblGrid>
              <a:tr h="521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ctr"/>
                          <a:tab pos="1702435" algn="r"/>
                        </a:tabLs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</a:tr>
              <a:tr h="1300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региональный этап 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зимней спартакиады учащихся России по хоккею с мячом среди юношей 2005 – 2006 гг.р. 26- 29 декабря 2019 г., г. Чита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7" t="11370" r="6831" b="15604"/>
          <a:stretch/>
        </p:blipFill>
        <p:spPr>
          <a:xfrm>
            <a:off x="1062505" y="2015384"/>
            <a:ext cx="10296661" cy="48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346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87400"/>
            <a:ext cx="12192000" cy="6070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660" y="100447"/>
            <a:ext cx="11754679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Общие сведения</a:t>
            </a:r>
          </a:p>
          <a:p>
            <a:r>
              <a:rPr lang="ru-RU" sz="28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ФИО : Плясовской Андрей Владимирович</a:t>
            </a:r>
          </a:p>
          <a:p>
            <a:r>
              <a:rPr lang="ru-RU" sz="28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Дата рождения: 24.12.1966</a:t>
            </a:r>
          </a:p>
          <a:p>
            <a:r>
              <a:rPr lang="ru-RU" sz="28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Должность: тренер - преподаватель</a:t>
            </a:r>
          </a:p>
          <a:p>
            <a:r>
              <a:rPr lang="ru-RU" sz="28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Место работы: Муниципальное автономное образовательное учреждение дополнительного образования «Бичурская ДЮСШ»</a:t>
            </a:r>
          </a:p>
          <a:p>
            <a:r>
              <a:rPr lang="ru-RU" sz="28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Образование: Высшее, </a:t>
            </a:r>
          </a:p>
          <a:p>
            <a:r>
              <a:rPr lang="ru-RU" sz="28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ФГБОУ ВПО «Бурятский государственный университет»,</a:t>
            </a:r>
          </a:p>
          <a:p>
            <a:r>
              <a:rPr lang="ru-RU" sz="28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«Физическая культура и спорт», 2012 г, </a:t>
            </a:r>
          </a:p>
          <a:p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Стаж работы : 12 лет</a:t>
            </a:r>
          </a:p>
          <a:p>
            <a:r>
              <a:rPr lang="ru-RU" sz="28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Имеющаяся категория: первая</a:t>
            </a:r>
          </a:p>
          <a:p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Заявленная категория: высшая </a:t>
            </a:r>
            <a:endParaRPr lang="ru-RU" sz="28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7478" y="3721652"/>
            <a:ext cx="4704522" cy="313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67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557" y="3329188"/>
            <a:ext cx="6273443" cy="352881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4167004"/>
              </p:ext>
            </p:extLst>
          </p:nvPr>
        </p:nvGraphicFramePr>
        <p:xfrm>
          <a:off x="332702" y="420302"/>
          <a:ext cx="11526595" cy="290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441"/>
                <a:gridCol w="7572777"/>
                <a:gridCol w="1661377"/>
              </a:tblGrid>
              <a:tr h="350305"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anose="030F0702030302020204" pitchFamily="66" charset="0"/>
                        </a:rPr>
                        <a:t>Спортивные разряды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0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ctr"/>
                          <a:tab pos="1702435" algn="r"/>
                        </a:tabLst>
                      </a:pPr>
                      <a:r>
                        <a:rPr lang="ru-RU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Разряд</a:t>
                      </a:r>
                      <a:r>
                        <a:rPr lang="ru-RU" sz="18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3-й юношеский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2007 -2008 гг. рождения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20–22  февраля, с. </a:t>
                      </a:r>
                      <a:r>
                        <a:rPr lang="ru-RU" sz="18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Хоринск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46,6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1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1-й юношеский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Республики Бурятия по хоккею с мячом среди юношеских команд 2003 -2004 гг. рождения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10 -12  января, с. </a:t>
                      </a:r>
                      <a:r>
                        <a:rPr lang="ru-RU" sz="18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Новоильинск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6155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67968"/>
            <a:ext cx="12191999" cy="429003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8087804"/>
              </p:ext>
            </p:extLst>
          </p:nvPr>
        </p:nvGraphicFramePr>
        <p:xfrm>
          <a:off x="409975" y="178753"/>
          <a:ext cx="11372048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012"/>
                <a:gridCol w="1280376"/>
                <a:gridCol w="4750156"/>
                <a:gridCol w="2498504"/>
              </a:tblGrid>
              <a:tr h="185420">
                <a:tc gridSpan="4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 участие обучающихся в массовых мероприятиях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ctr"/>
                          <a:tab pos="1702435" algn="r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 участников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Образовательной </a:t>
                      </a:r>
                      <a:r>
                        <a:rPr lang="ru-RU" sz="20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endParaRPr lang="ru-RU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ctr"/>
                          <a:tab pos="1702435" algn="r"/>
                        </a:tabLs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42975" indent="-942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Физкультурно-спортивное мероприятие, посвященное 45-летие МАОУ ДО «Бичурская ДЮСШ»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чел</a:t>
                      </a:r>
                      <a:endParaRPr lang="ru-RU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Физкультурно-спортивное мероприятие «На встречу к чемпионату мира»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чел</a:t>
                      </a:r>
                      <a:endParaRPr lang="ru-RU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643" y="2822666"/>
            <a:ext cx="5640947" cy="37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7676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9482538"/>
              </p:ext>
            </p:extLst>
          </p:nvPr>
        </p:nvGraphicFramePr>
        <p:xfrm>
          <a:off x="321972" y="401845"/>
          <a:ext cx="9968248" cy="295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650"/>
                <a:gridCol w="2540875"/>
                <a:gridCol w="1446425"/>
                <a:gridCol w="2432971"/>
                <a:gridCol w="1554327"/>
              </a:tblGrid>
              <a:tr h="331962">
                <a:tc gridSpan="5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Сохранность контингента в рамках образовательной программы в % по годам обучения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0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начало год количество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конец года количество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</a:tr>
              <a:tr h="37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</a:tr>
              <a:tr h="37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</a:tr>
              <a:tr h="37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</a:tr>
              <a:tr h="37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</a:tr>
              <a:tr h="37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6827" y="3356643"/>
            <a:ext cx="4462797" cy="34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169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214" y="1673"/>
            <a:ext cx="11771289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На протяжении всей моей педагогической карьеры как тренера – преподавателя секции «Хоккей с мячом» целью своей профессиональной деятельности считаю вырастить из своих подопечных не просто физически развитых детей с хорошими профессиональными навыками хоккеиста, но, в первую очередь- воспитать в нем человека, личность, с крепким внутренним стержнем, готовым противостоять любым жизненным трудностям. </a:t>
            </a:r>
          </a:p>
          <a:p>
            <a:r>
              <a:rPr lang="ru-RU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Исходя из этого, я практикую специально разработанную образовательную программу.</a:t>
            </a:r>
          </a:p>
          <a:p>
            <a:r>
              <a:rPr lang="ru-RU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Важнейшим требованием тренировки является дифференцированный подход к детям, обязательно с учетом особенностей их здоровья, общего физического развития возрастных особенностей, двигательной подготовленности, достижения моторной плотности, динамичности.</a:t>
            </a:r>
          </a:p>
          <a:p>
            <a:r>
              <a:rPr lang="ru-RU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На учебно – тренировочных занятиях я использую принцип постепенности в обучении, то есть от простого к сложному. Вначале идут вводные занятия, затем ознакомление с новым материалом, закрепление навыков и повторение. Это классическая методика и она подтверждает свою плодотворность. Кроме этого, я использую в работе методы наблюдения, беседы, тестирования, психологический опрос.</a:t>
            </a:r>
          </a:p>
          <a:p>
            <a:r>
              <a:rPr lang="ru-RU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Работая с детьми, я не только развиваю у них физические качества, умения и навыки, а так же уделяю много времени воспитательной деятельности.</a:t>
            </a:r>
          </a:p>
          <a:p>
            <a:r>
              <a:rPr lang="ru-RU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Воспитательная работа в ДЮСШ,  прежде всего, направлена на формирование личности юного спортсмена.</a:t>
            </a:r>
          </a:p>
          <a:p>
            <a:r>
              <a:rPr lang="ru-RU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Главная задача – воспитание моральных качеств: ответственности, сознательности, настойчивости в достижении поставленной цели, организованности, умения преодолевать трудности, что особенно важно в деятельности юного спортсмена.</a:t>
            </a:r>
          </a:p>
          <a:p>
            <a:endParaRPr lang="ru-RU" cap="none" spc="0" dirty="0" smtClean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sz="2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521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424" y="117693"/>
            <a:ext cx="12024575" cy="720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 своей педагогической деятельности при работе с детьми разного возраста я использую многообразные воспитательные средства: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Личный пример тренера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Высокая организованность учебно – тренировочного процесса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Создание и развитие дружного коллектива, сплоченного единой целью</a:t>
            </a:r>
          </a:p>
          <a:p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     Формы воспитательной работы: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Взаимосвязь с общеобразовательной школой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Работа с родителями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Изучение личности юных спортсменов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Проведение туристических походов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Обсуждение итогов спортивных соревнований</a:t>
            </a:r>
          </a:p>
          <a:p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    Основной организационной формой тренировочного процесса являются групповые учебно – тренировочные занятия,  а лучшей проверкой спортивного мастерства, как спортсмена, так и тренера – являются соревнования. </a:t>
            </a:r>
          </a:p>
          <a:p>
            <a:r>
              <a:rPr lang="ru-RU" sz="16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   спортивные соревнования – это неотъемлемая часть любого </a:t>
            </a:r>
            <a:r>
              <a:rPr lang="ru-RU" sz="1600" dirty="0" err="1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учебо</a:t>
            </a: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– тренировочного процесса, где осуществляется совершенствование общефизической и специальной подготовки юных спортсменов, улучшению их техники и тактики.</a:t>
            </a:r>
          </a:p>
          <a:p>
            <a:r>
              <a:rPr lang="ru-RU" sz="16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  Считаю достижением своей педагогической деятельности следующее: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Создание хорошего педагогического климата в коллективе при организации учебно – тренировочной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Использование различных методов и приемов, для усвоения новых тем программы для разной возрастной категории учащихся;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Выработка и формирование в коллективе в целом, и каждым в отдельности учеником, устойчивой мотивации, четким определениям направления их деятельности;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Включение учащихся в социально значимую деятельность (проекты, фестивали, конкурсы, первенства, чемпионаты);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Приобретение учащимися опыта сотрудничества, со спортсменами других районов, регионов, воспитание уважительного отношения к результатам работы других людей;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Призовые места ребят в соревнованиях разного уровня и повышения спортивных результатов.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473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253"/>
          <a:stretch/>
        </p:blipFill>
        <p:spPr>
          <a:xfrm flipH="1">
            <a:off x="0" y="0"/>
            <a:ext cx="301794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948" y="0"/>
            <a:ext cx="917405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3640" y="231821"/>
            <a:ext cx="7263684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Целью моей будущей работы является вовлечение как можно большего количества детей в спортивную секцию хоккея с мячом, улучшение материально – технической базы для занятий данным видом спорта, выход на региональный уровень соревновательного процесса.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Задачи над которыми надо работать: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Продолжить знакомства с инновационными технологиями</a:t>
            </a: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и их возможностями;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Привлечь инвесторов для развития данного вида спорта;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Продолжить работу над повышением уровня профессионального  мастерства тренера.</a:t>
            </a:r>
            <a:endParaRPr lang="ru-RU" sz="2000" b="1" cap="none" spc="0" dirty="0" smtClean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387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43" r="17191"/>
          <a:stretch/>
        </p:blipFill>
        <p:spPr>
          <a:xfrm>
            <a:off x="6515030" y="3268317"/>
            <a:ext cx="4214192" cy="3551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36104" y="456696"/>
            <a:ext cx="111185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Направленность деятельности: физкультурно-спортивная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Название объединения: Хоккей с мячом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- Название  образовательной программы: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«Дополнительная предпрофессиональная программа по виду спорта «Хоккей с мячом»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Срок реализации: 8 лет</a:t>
            </a:r>
          </a:p>
          <a:p>
            <a:pPr marL="457200" indent="-457200">
              <a:buFontTx/>
              <a:buChar char="-"/>
            </a:pPr>
            <a:endParaRPr lang="ru-RU" sz="2800" b="1" dirty="0">
              <a:ln w="1016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066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44196"/>
            <a:ext cx="4880942" cy="32712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1637" y="0"/>
            <a:ext cx="11224590" cy="648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Повышение квалификации: </a:t>
            </a:r>
          </a:p>
          <a:p>
            <a:pPr algn="r">
              <a:lnSpc>
                <a:spcPct val="150000"/>
              </a:lnSpc>
            </a:pPr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- Удостоверение  ПК 008408 регистрационный номер 1349  «Организация инклюзивного образования в ОО: АООП обучающихся с ОВЗ в условиях реализации ФГОС» , 24 ч.  21.09.2017. – 25.09.2017.</a:t>
            </a:r>
          </a:p>
          <a:p>
            <a:pPr marL="457200" indent="-457200" algn="r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Удостоверение 342410510735 регистрационный номер 78\48-408 «Адаптивная физкультура и спорт: </a:t>
            </a:r>
          </a:p>
          <a:p>
            <a:pPr marL="457200" indent="-457200" algn="r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организация и проведение уроков</a:t>
            </a:r>
          </a:p>
          <a:p>
            <a:pPr marL="457200" indent="-457200" algn="r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и тренировок для детей с ОВЗ», </a:t>
            </a:r>
          </a:p>
          <a:p>
            <a:pPr marL="457200" indent="-457200" algn="r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72 ч. 16.01.2020 -31.01.2020</a:t>
            </a:r>
            <a:endParaRPr lang="ru-RU" sz="2800" b="1" dirty="0">
              <a:ln w="1016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068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3363" y="185498"/>
            <a:ext cx="731519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Личный вклад</a:t>
            </a:r>
          </a:p>
          <a:p>
            <a:pPr algn="ctr"/>
            <a:endParaRPr lang="ru-RU" sz="36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1201972"/>
              </p:ext>
            </p:extLst>
          </p:nvPr>
        </p:nvGraphicFramePr>
        <p:xfrm>
          <a:off x="2933518" y="1053537"/>
          <a:ext cx="8683225" cy="406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756"/>
                <a:gridCol w="1004552"/>
                <a:gridCol w="1622738"/>
                <a:gridCol w="1970467"/>
                <a:gridCol w="2369712"/>
              </a:tblGrid>
              <a:tr h="631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награда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подписью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указать заслуги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1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Образовательной организации: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 МБОУ ДО «Бичурская ДЮСШ» В.И. Никонов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развитие детско – юношеского спорта в Бичурском районе и по итогам работы за 2017 – 2018 г.г.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1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 МБОУ ДО «Бичурская ДЮСШ» В.И. Никонов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подготовку спортсменов на открытое первенство Бичурской ДЮСШ по мини –футболу посвященному памяти воина – афганца Копылова В.А. на призы депутата Народного Хурала РБ Савельева А.И.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96840"/>
            <a:ext cx="4966714" cy="3831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58521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57" t="3193" r="14754"/>
          <a:stretch/>
        </p:blipFill>
        <p:spPr>
          <a:xfrm>
            <a:off x="7310907" y="2884575"/>
            <a:ext cx="4881093" cy="4308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5374300"/>
              </p:ext>
            </p:extLst>
          </p:nvPr>
        </p:nvGraphicFramePr>
        <p:xfrm>
          <a:off x="749837" y="388275"/>
          <a:ext cx="10949903" cy="552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22"/>
                <a:gridCol w="1006310"/>
                <a:gridCol w="1526818"/>
                <a:gridCol w="1995274"/>
                <a:gridCol w="487347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награда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подписью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указать заслуги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Муниципальный: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Глава МО «Мухоршибирский район» Молчанов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защитник» в открытом турнире по хоккею с мячом на приз главы МО «Мухоршибирский район» 20 февраля 2016 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 Бичурской ДЮСШ В.И. Никонов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итогам 2015 – 2016 учебного года за хорошие показатели в работе и успешное выступление воспитанников на республиканских спортивных мероприятиях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3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Благодарность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Начальник МУ Бичурское РУО Н.А. Иванов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многолетний безупречный труд и значительные успехи в организации учебно – воспитательного процесса.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о Главы МО «Бичурсий район» М.П. Савельева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1 место в соревнованиях по настольному теннису. 17 ноября 2018 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Почетная грамота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Глава МО «Бичурский район» О.И. Федоров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активную жизненную позицию и большой вклад в развитие спорта в Бичурском районе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Благодарственное письмо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Глава МО «Бичурский район» В.В. Смолин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достигнутые показатели и результаты  на отборочных соревнованиях по хоккею с мячом в зачет 15 республиканских зимних сельских спортивных игр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Глава МО «Бичурский район» В.В. Смолин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1 место в соревнованиях по настольному теннису в районной спартакиаде команд поселений, предприятий, учреждений и организаций, 20 апреля 2020 г.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92304"/>
            <a:ext cx="2905423" cy="19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895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7301815"/>
              </p:ext>
            </p:extLst>
          </p:nvPr>
        </p:nvGraphicFramePr>
        <p:xfrm>
          <a:off x="0" y="262763"/>
          <a:ext cx="12192000" cy="6373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627"/>
                <a:gridCol w="543208"/>
                <a:gridCol w="1026030"/>
                <a:gridCol w="2820473"/>
                <a:gridCol w="691166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награда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подписью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указать заслуги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ФХМ РБ В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В. Борисов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тренер» в Первенстве РБ по хоккею с мячом среди юношеских команд 2001 – 2002 г.р. 21 -23 января 2016г.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министра председатель Комитета экономики кадровой политики Д.М. Ангархаев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тренер» Первенства Республики Бурятия по хоккею с мячом среди юношеских команд2002 – 2003 г.р. 27- 29 января 2017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ФХМ РБ В.В.Борисов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тренер» в Первенстве РБ по хоккею с мячом среди юношеских команд 2000 – 2001 г.р. 4- 6 января 2017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ФХМ РБ В.В.Борисов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нападающий»  по мини- хоккею с мячом среди команд ветеранов памяти А.Н. Нетронина, 3 января 2017г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Благодарственное письмо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Депутат Государственной Думы Федерального собрания РФ Матханов И.Э., Председатель РОО «Футбол детям Бурятии» Красиков А.Н.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подготовку команды к участию в республиканском турнире по футболу «На встречу к чемпионату мира – 2018 года»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ФХМ РБ В.В.Борисов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тренер» в Первенстве РБ по хоккею с мячом среди юношеских команд 2001 – 2002 г.р. 4- 6 января 2018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ФХМ РБ В.В.Борисов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тренер» в Первенстве РБ по хоккею с мячом среди юношеских команд 2003 – 2004 г.р. 26- 28 января 2018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ФХМ РБ В.В.Борисов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тренер» Чемпионата РБ по хоккею с мячом  команд второй группы 2018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Почетная грамота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И.о. министра И.В. Козырев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вклад в развитие физической культуры и спорта, пропаганду здорового образа жизни среди населения Республики Бурятия, 22 октября 2018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ФХМ РБ В.В.Борисов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тренер» в Первенстве РБ по хоккею с мячом среди юношеских команд 2002– 2003 г.р. 5- 7 января 2019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ФХМ РБ В.В.Борисов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тренер» в Первенстве РБ по хоккею с мячом среди юношеских команд 2006 – 2007 г.р.  январь 2020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ФХМ РБ В.В. Борисов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тренер» в Первенстве РБ по хоккею с мячом среди юношеских команд 2003 – 2004 г.р. 20-22 февраля 2020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ФХМ РБ В.В. Борисов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«Лучший тренер» в Первенстве РБ по хоккею с мячом среди юношеских команд 2007 – 2008 г.р. 20-22 февраля 2020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Почетная грамота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Народного Хурала Республики Бурятия В.А. Павлов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многолетний добросовестный труд и вклад в развитие физической культуры и спорта Республики Бурятия, 10 сентября 2020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4871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2163308"/>
              </p:ext>
            </p:extLst>
          </p:nvPr>
        </p:nvGraphicFramePr>
        <p:xfrm>
          <a:off x="403536" y="129192"/>
          <a:ext cx="11384925" cy="131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498"/>
                <a:gridCol w="1184856"/>
                <a:gridCol w="2034862"/>
                <a:gridCol w="2640169"/>
                <a:gridCol w="387654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награда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 подписью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заслуги</a:t>
                      </a:r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РФ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Удостоверение № АД562736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Министр спорта Российской Федерации П.А. Колобков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Золотой знак отличия ГТО </a:t>
                      </a:r>
                      <a:r>
                        <a:rPr lang="en-US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IX</a:t>
                      </a: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ступени. Приказ от15.01.2020 № 4НГ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1720250"/>
              </p:ext>
            </p:extLst>
          </p:nvPr>
        </p:nvGraphicFramePr>
        <p:xfrm>
          <a:off x="68686" y="4422052"/>
          <a:ext cx="11960182" cy="223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269"/>
                <a:gridCol w="4463823"/>
                <a:gridCol w="3868945"/>
                <a:gridCol w="2111145"/>
              </a:tblGrid>
              <a:tr h="73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результативность</a:t>
                      </a:r>
                    </a:p>
                  </a:txBody>
                  <a:tcPr marL="68580" marR="68580" marT="0" marB="0"/>
                </a:tc>
              </a:tr>
              <a:tr h="1499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Муниципальный конкурс работников дополнительного образования «Сердце отдаю детям»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«Сердце отдаю детям» посвященного году театра в Республике Бурятия, 11 марта 2019г</a:t>
                      </a: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2031780"/>
              </p:ext>
            </p:extLst>
          </p:nvPr>
        </p:nvGraphicFramePr>
        <p:xfrm>
          <a:off x="403536" y="1661374"/>
          <a:ext cx="1138492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4925"/>
              </a:tblGrid>
              <a:tr h="864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Показатели научно-методической, исследовательской, инновационной деятельности через транслирование опыта. Наличие собственной методической системы тренера-преподавателя, апробированной в профессиональном сообществе: </a:t>
                      </a:r>
                    </a:p>
                    <a:p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9157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3847"/>
            <a:ext cx="12192000" cy="685465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2916043"/>
              </p:ext>
            </p:extLst>
          </p:nvPr>
        </p:nvGraphicFramePr>
        <p:xfrm>
          <a:off x="399242" y="399246"/>
          <a:ext cx="11436442" cy="6104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493"/>
                <a:gridCol w="3009278"/>
                <a:gridCol w="4293043"/>
                <a:gridCol w="3335628"/>
              </a:tblGrid>
              <a:tr h="481129">
                <a:tc gridSpan="4"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Публикации </a:t>
                      </a: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(перечисление, сканирование, ссылки):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результативность</a:t>
                      </a:r>
                    </a:p>
                  </a:txBody>
                  <a:tcPr marL="68580" marR="68580" marT="0" marB="0"/>
                </a:tc>
              </a:tr>
              <a:tr h="982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Статья в газете «Бичурский хлебороб» № 5 от 12.02.2016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Очередной успех воспитанников ДЮСШ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Победители РБ</a:t>
                      </a:r>
                    </a:p>
                  </a:txBody>
                  <a:tcPr marL="68580" marR="68580" marT="0" marB="0"/>
                </a:tc>
              </a:tr>
              <a:tr h="196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Статья в газете «Бичурский хлебороб» № 8 от 04.03.2016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Спортивная жизнь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Победители РБ, бронзовые призеры.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Победители турнира памяти Суменкова, 2 место в республиканском турнире г. Улан - Удэ</a:t>
                      </a:r>
                    </a:p>
                  </a:txBody>
                  <a:tcPr marL="68580" marR="68580" marT="0" marB="0"/>
                </a:tc>
              </a:tr>
              <a:tr h="982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Статья в газете «Бичурский хлебороб» № 24 от 22.06.2018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ДЮСШ гордится успехами воспитанников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Победители </a:t>
                      </a:r>
                    </a:p>
                  </a:txBody>
                  <a:tcPr marL="68580" marR="68580" marT="0" marB="0"/>
                </a:tc>
              </a:tr>
              <a:tr h="1287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Статья в газете «Бичурский хлебороб» № 10 от 15.03.2019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«Сердце отдаю детям» муниципальный этап республиканского конкурса педагогов доп. образования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1144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3144</Words>
  <Application>Microsoft Office PowerPoint</Application>
  <PresentationFormat>Произвольный</PresentationFormat>
  <Paragraphs>530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дюсш</cp:lastModifiedBy>
  <cp:revision>28</cp:revision>
  <dcterms:created xsi:type="dcterms:W3CDTF">2021-04-14T12:01:54Z</dcterms:created>
  <dcterms:modified xsi:type="dcterms:W3CDTF">2021-04-15T00:25:18Z</dcterms:modified>
</cp:coreProperties>
</file>